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256" r:id="rId2"/>
    <p:sldId id="301" r:id="rId3"/>
    <p:sldId id="280" r:id="rId4"/>
    <p:sldId id="31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3" r:id="rId18"/>
    <p:sldId id="291" r:id="rId19"/>
    <p:sldId id="294" r:id="rId20"/>
    <p:sldId id="295" r:id="rId21"/>
    <p:sldId id="296" r:id="rId22"/>
    <p:sldId id="297" r:id="rId23"/>
    <p:sldId id="298" r:id="rId24"/>
    <p:sldId id="299" r:id="rId25"/>
    <p:sldId id="302" r:id="rId26"/>
    <p:sldId id="300" r:id="rId27"/>
    <p:sldId id="303" r:id="rId28"/>
    <p:sldId id="304" r:id="rId29"/>
    <p:sldId id="305" r:id="rId30"/>
    <p:sldId id="306" r:id="rId31"/>
    <p:sldId id="311" r:id="rId32"/>
    <p:sldId id="307" r:id="rId33"/>
    <p:sldId id="308" r:id="rId34"/>
    <p:sldId id="309" r:id="rId35"/>
    <p:sldId id="310" r:id="rId36"/>
    <p:sldId id="312" r:id="rId37"/>
    <p:sldId id="313" r:id="rId38"/>
    <p:sldId id="314" r:id="rId39"/>
    <p:sldId id="315" r:id="rId40"/>
    <p:sldId id="316" r:id="rId41"/>
    <p:sldId id="317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4" autoAdjust="0"/>
    <p:restoredTop sz="87195" autoAdjust="0"/>
  </p:normalViewPr>
  <p:slideViewPr>
    <p:cSldViewPr snapToGrid="0">
      <p:cViewPr varScale="1">
        <p:scale>
          <a:sx n="181" d="100"/>
          <a:sy n="181" d="100"/>
        </p:scale>
        <p:origin x="167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7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0000FF"/>
                </a:solidFill>
              </a:rPr>
              <a:t>학습을 마친 모델로 생성한 </a:t>
            </a:r>
            <a:r>
              <a:rPr lang="en-US" altLang="ko-KR" sz="1200" dirty="0" smtClean="0">
                <a:solidFill>
                  <a:srgbClr val="0000FF"/>
                </a:solidFill>
              </a:rPr>
              <a:t>50</a:t>
            </a:r>
            <a:r>
              <a:rPr lang="ko-KR" altLang="en-US" sz="1200" dirty="0" smtClean="0">
                <a:solidFill>
                  <a:srgbClr val="0000FF"/>
                </a:solidFill>
              </a:rPr>
              <a:t>개 샘플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</a:rPr>
              <a:t>(</a:t>
            </a:r>
            <a:r>
              <a:rPr lang="ko-KR" altLang="en-US" sz="1200" dirty="0" smtClean="0">
                <a:solidFill>
                  <a:srgbClr val="0000FF"/>
                </a:solidFill>
              </a:rPr>
              <a:t>데이터가 긴 획으로 구성된다는 사실을 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r>
              <a:rPr lang="ko-KR" altLang="en-US" sz="1200" dirty="0" smtClean="0">
                <a:solidFill>
                  <a:srgbClr val="0000FF"/>
                </a:solidFill>
              </a:rPr>
              <a:t>제대로 학습</a:t>
            </a:r>
            <a:r>
              <a:rPr lang="en-US" altLang="ko-KR" sz="1200" dirty="0" smtClean="0">
                <a:solidFill>
                  <a:srgbClr val="0000FF"/>
                </a:solidFill>
              </a:rPr>
              <a:t>. </a:t>
            </a:r>
            <a:r>
              <a:rPr lang="ko-KR" altLang="en-US" sz="1200" dirty="0" smtClean="0">
                <a:solidFill>
                  <a:srgbClr val="0000FF"/>
                </a:solidFill>
              </a:rPr>
              <a:t>반 정도가 쓸만한 패턴</a:t>
            </a:r>
            <a:r>
              <a:rPr lang="en-US" altLang="ko-KR" sz="1200" dirty="0" smtClean="0">
                <a:solidFill>
                  <a:srgbClr val="0000FF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1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C200-B011-41AA-8609-A1BE0DC489D1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3AB8-7B4B-4A83-AC2D-18EB2EAEBAEA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4FA1-1AC8-464F-A480-C32AB9B6D9F7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0CFC9C-E75B-4167-B19D-C5A0B621165E}" type="datetime1">
              <a:rPr lang="ko-KR" altLang="en-US" smtClean="0"/>
              <a:t>2021-07-17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7C3BF-458C-486B-8804-42E7E044747B}" type="datetime1">
              <a:rPr lang="ko-KR" altLang="en-US" smtClean="0"/>
              <a:t>2021-07-17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05BF06-6246-4B11-913D-5CE98FB3E67E}" type="datetime1">
              <a:rPr lang="ko-KR" altLang="en-US" smtClean="0"/>
              <a:t>2021-07-17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251AAC-9B5B-4BD2-A98C-397B8326CAB5}" type="datetime1">
              <a:rPr lang="ko-KR" altLang="en-US" smtClean="0"/>
              <a:t>2021-07-17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3E2E4D9B-1EBE-44A6-8992-2EC634462286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3D2B-089C-4252-874C-854C5B64B5CF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D4F9-217A-4FDE-AD58-802607839E65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6215-B618-4E68-93B7-F5656B0437FE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40499-000A-4C22-9173-0D5E83708981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80874-9225-4E21-AFFA-846381F6A863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6FD5-9875-4123-989D-C96BD5584C93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6549-AC26-4CBD-A75A-4E70E46C8017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CA087-878C-4D54-9921-D4B1B159EE37}" type="datetime1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persondoesnotexist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835" y="1122363"/>
            <a:ext cx="8800935" cy="2387600"/>
          </a:xfrm>
        </p:spPr>
        <p:txBody>
          <a:bodyPr anchor="ctr">
            <a:normAutofit/>
          </a:bodyPr>
          <a:lstStyle/>
          <a:p>
            <a:r>
              <a:rPr lang="ko-KR" altLang="en-US" sz="2800" dirty="0" smtClean="0"/>
              <a:t>오토인코더와 </a:t>
            </a:r>
            <a:r>
              <a:rPr lang="en-US" altLang="ko-KR" sz="2800" dirty="0" smtClean="0"/>
              <a:t>GAN</a:t>
            </a:r>
            <a:endParaRPr lang="en-US" altLang="ko-KR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안진현</a:t>
            </a:r>
            <a:endParaRPr lang="ko-KR" altLang="ko-KR" sz="28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110835" y="6394269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오일석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파이썬으로</a:t>
            </a:r>
            <a:r>
              <a:rPr lang="ko-KR" altLang="en-US" sz="900" dirty="0" smtClean="0"/>
              <a:t> 배우는 인공지능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한빛아카데미</a:t>
            </a:r>
            <a:r>
              <a:rPr lang="en-US" altLang="ko-KR" sz="900" dirty="0" smtClean="0"/>
              <a:t>, 2021</a:t>
            </a:r>
          </a:p>
          <a:p>
            <a:r>
              <a:rPr lang="ko-KR" altLang="en-US" sz="900" dirty="0" smtClean="0"/>
              <a:t>박해선 옮김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미술관에 </a:t>
            </a:r>
            <a:r>
              <a:rPr lang="en-US" altLang="ko-KR" sz="900" dirty="0" smtClean="0"/>
              <a:t>GAN </a:t>
            </a:r>
            <a:r>
              <a:rPr lang="ko-KR" altLang="en-US" sz="900" dirty="0" err="1" smtClean="0"/>
              <a:t>딥러닝</a:t>
            </a:r>
            <a:r>
              <a:rPr lang="ko-KR" altLang="en-US" sz="900" dirty="0" smtClean="0"/>
              <a:t> 실전프로젝트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한빛미디어</a:t>
            </a:r>
            <a:r>
              <a:rPr lang="en-US" altLang="ko-KR" sz="900" dirty="0" smtClean="0"/>
              <a:t>, 2019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732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샘플의 개수로 나누어 확률로 변환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30" y="1103267"/>
            <a:ext cx="4695825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355"/>
            <a:ext cx="9144000" cy="2896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2549" y="2441023"/>
            <a:ext cx="111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255_p.csv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44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확률 생성 모델을 이용하여 </a:t>
            </a:r>
            <a:r>
              <a:rPr lang="en-US" altLang="ko-KR" sz="3200" dirty="0"/>
              <a:t>20</a:t>
            </a:r>
            <a:r>
              <a:rPr lang="ko-KR" altLang="en-US" sz="3200" dirty="0"/>
              <a:t>개 샘플을 </a:t>
            </a:r>
            <a:r>
              <a:rPr lang="ko-KR" altLang="en-US" sz="3200" dirty="0" smtClean="0"/>
              <a:t>생성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" y="3324360"/>
            <a:ext cx="9144000" cy="2913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0" y="1057355"/>
            <a:ext cx="6717256" cy="1679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7749" y="2922371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new1.csv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84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개 샘플 시각화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7" y="1167901"/>
            <a:ext cx="3638550" cy="1857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" y="3281534"/>
            <a:ext cx="9144000" cy="1901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" y="5573487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화소</a:t>
            </a:r>
            <a:r>
              <a:rPr lang="ko-KR" altLang="en-US" dirty="0" smtClean="0"/>
              <a:t> 각각을 독립적으로 처리</a:t>
            </a:r>
            <a:endParaRPr lang="en-US" altLang="ko-KR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구성하는 </a:t>
            </a:r>
            <a:r>
              <a:rPr lang="ko-KR" altLang="en-US" dirty="0" err="1" smtClean="0"/>
              <a:t>화소는</a:t>
            </a:r>
            <a:r>
              <a:rPr lang="ko-KR" altLang="en-US" dirty="0" smtClean="0"/>
              <a:t> 이웃 </a:t>
            </a:r>
            <a:r>
              <a:rPr lang="ko-KR" altLang="en-US" dirty="0" err="1" smtClean="0"/>
              <a:t>화소와</a:t>
            </a:r>
            <a:r>
              <a:rPr lang="ko-KR" altLang="en-US" dirty="0" smtClean="0"/>
              <a:t> 밀접한 관계가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59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현실 세계의 복잡성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모양을 </a:t>
            </a:r>
            <a:r>
              <a:rPr lang="ko-KR" altLang="en-US" dirty="0"/>
              <a:t>제어하는 고수준의 특징이 불분명함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8" y="2239666"/>
            <a:ext cx="7589344" cy="3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오토인코더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000" dirty="0"/>
              <a:t>입력 패턴 </a:t>
            </a:r>
            <a:r>
              <a:rPr lang="en-US" altLang="ko-KR" sz="2000" dirty="0"/>
              <a:t>x</a:t>
            </a:r>
            <a:r>
              <a:rPr lang="ko-KR" altLang="en-US" sz="2000" dirty="0"/>
              <a:t>를 입력 받아 </a:t>
            </a:r>
            <a:r>
              <a:rPr lang="en-US" altLang="ko-KR" sz="2000" dirty="0"/>
              <a:t>x</a:t>
            </a:r>
            <a:r>
              <a:rPr lang="ko-KR" altLang="en-US" sz="2000" dirty="0"/>
              <a:t>와 똑같은 또는 유사한 </a:t>
            </a:r>
            <a:r>
              <a:rPr lang="en-US" altLang="ko-KR" sz="2000" dirty="0"/>
              <a:t>x’</a:t>
            </a:r>
            <a:r>
              <a:rPr lang="ko-KR" altLang="en-US" sz="2000" dirty="0"/>
              <a:t>를 출력하는 </a:t>
            </a:r>
            <a:r>
              <a:rPr lang="ko-KR" altLang="en-US" sz="2000" dirty="0" smtClean="0"/>
              <a:t>신경망</a:t>
            </a: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ko-KR" altLang="en-US" sz="2000" dirty="0"/>
              <a:t>인코더는 차원을 줄이고 </a:t>
            </a:r>
            <a:r>
              <a:rPr lang="ko-KR" altLang="en-US" sz="2000" dirty="0" err="1"/>
              <a:t>디코더는</a:t>
            </a:r>
            <a:r>
              <a:rPr lang="ko-KR" altLang="en-US" sz="2000" dirty="0"/>
              <a:t> 차원을 </a:t>
            </a:r>
            <a:r>
              <a:rPr lang="ko-KR" altLang="en-US" sz="2000" dirty="0" smtClean="0"/>
              <a:t>회복</a:t>
            </a: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en-US" altLang="ko-KR" sz="2000" b="1" dirty="0" smtClean="0"/>
              <a:t>z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공간을 잠복 공간</a:t>
            </a:r>
            <a:r>
              <a:rPr lang="en-US" altLang="ko-KR" sz="2000" baseline="-25000" dirty="0"/>
              <a:t>latent space</a:t>
            </a:r>
            <a:r>
              <a:rPr lang="ko-KR" altLang="en-US" sz="2000" dirty="0" smtClean="0"/>
              <a:t>이라 부름</a:t>
            </a:r>
            <a:endParaRPr lang="en-US" altLang="ko-KR" sz="2000" dirty="0"/>
          </a:p>
          <a:p>
            <a:pPr algn="just">
              <a:lnSpc>
                <a:spcPct val="100000"/>
              </a:lnSpc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70" y="2453106"/>
            <a:ext cx="7011003" cy="37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오토인코더 실습</a:t>
            </a:r>
            <a:r>
              <a:rPr lang="en-US" altLang="ko-KR" dirty="0" smtClean="0"/>
              <a:t>: MNIST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16" y="1329274"/>
            <a:ext cx="6896100" cy="4733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2709" y="3827417"/>
            <a:ext cx="71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Why?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9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오코인코더</a:t>
            </a:r>
            <a:r>
              <a:rPr lang="ko-KR" altLang="en-US" dirty="0" smtClean="0"/>
              <a:t> 모델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95" y="965915"/>
            <a:ext cx="65246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9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인코더와 </a:t>
            </a:r>
            <a:r>
              <a:rPr lang="ko-KR" altLang="en-US" dirty="0" err="1" smtClean="0"/>
              <a:t>디코더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" y="965915"/>
            <a:ext cx="5364858" cy="827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" y="1793236"/>
            <a:ext cx="5364858" cy="3239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236" y="912198"/>
            <a:ext cx="5575326" cy="41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6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6" y="1154196"/>
            <a:ext cx="7724775" cy="2828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오토인코더 학습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259875" y="1645921"/>
            <a:ext cx="2370908" cy="2943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802674" y="4589889"/>
            <a:ext cx="6079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오토인코더의 원리에 따라 입력과 출력이 모두 x_train</a:t>
            </a:r>
          </a:p>
        </p:txBody>
      </p:sp>
    </p:spTree>
    <p:extLst>
      <p:ext uri="{BB962C8B-B14F-4D97-AF65-F5344CB8AC3E}">
        <p14:creationId xmlns:p14="http://schemas.microsoft.com/office/powerpoint/2010/main" val="741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r>
              <a:rPr lang="ko-KR" altLang="en-US" dirty="0" smtClean="0"/>
              <a:t>차원의 잠복 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altLang="ko-KR" dirty="0" smtClean="0"/>
              <a:t>28*28</a:t>
            </a:r>
            <a:r>
              <a:rPr lang="en-US" altLang="ko-KR" dirty="0"/>
              <a:t>(=784) </a:t>
            </a:r>
            <a:r>
              <a:rPr lang="ko-KR" altLang="en-US" dirty="0"/>
              <a:t>차원을 </a:t>
            </a:r>
            <a:r>
              <a:rPr lang="en-US" altLang="ko-KR" dirty="0"/>
              <a:t>32</a:t>
            </a:r>
            <a:r>
              <a:rPr lang="ko-KR" altLang="en-US" dirty="0"/>
              <a:t>차원으로 축소</a:t>
            </a:r>
          </a:p>
          <a:p>
            <a:pPr algn="just">
              <a:lnSpc>
                <a:spcPct val="110000"/>
              </a:lnSpc>
            </a:pPr>
            <a:r>
              <a:rPr lang="ko-KR" altLang="en-US" dirty="0"/>
              <a:t>원래 패턴을 아주 비슷하게 복원하므로 잠복 공간은 원래 패턴을 충실하게 표현하는 고수준 특징으로 간주할 수 있음</a:t>
            </a:r>
          </a:p>
          <a:p>
            <a:pPr algn="just">
              <a:lnSpc>
                <a:spcPct val="11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첫번째</a:t>
            </a:r>
            <a:r>
              <a:rPr lang="ko-KR" altLang="en-US" dirty="0"/>
              <a:t> 차원 </a:t>
            </a:r>
            <a:r>
              <a:rPr lang="en-US" altLang="ko-KR" dirty="0"/>
              <a:t>z1</a:t>
            </a:r>
            <a:r>
              <a:rPr lang="ko-KR" altLang="en-US" dirty="0"/>
              <a:t>은 획의 둥근 정도</a:t>
            </a:r>
            <a:r>
              <a:rPr lang="en-US" altLang="ko-KR" dirty="0"/>
              <a:t>, </a:t>
            </a:r>
            <a:r>
              <a:rPr lang="ko-KR" altLang="en-US" dirty="0" err="1"/>
              <a:t>두번째</a:t>
            </a:r>
            <a:r>
              <a:rPr lang="ko-KR" altLang="en-US" dirty="0"/>
              <a:t> 차원 </a:t>
            </a:r>
            <a:r>
              <a:rPr lang="en-US" altLang="ko-KR" dirty="0"/>
              <a:t>z2</a:t>
            </a:r>
            <a:r>
              <a:rPr lang="ko-KR" altLang="en-US" dirty="0"/>
              <a:t>는 획의 두께 등</a:t>
            </a:r>
          </a:p>
          <a:p>
            <a:pPr algn="just">
              <a:lnSpc>
                <a:spcPct val="110000"/>
              </a:lnSpc>
            </a:pPr>
            <a:r>
              <a:rPr lang="ko-KR" altLang="en-US" dirty="0"/>
              <a:t>따라서 </a:t>
            </a:r>
            <a:r>
              <a:rPr lang="ko-KR" altLang="en-US" dirty="0" err="1"/>
              <a:t>디코더를</a:t>
            </a:r>
            <a:r>
              <a:rPr lang="ko-KR" altLang="en-US" dirty="0"/>
              <a:t> 떼어내고 인코더 부분만 취하여 특징 </a:t>
            </a:r>
            <a:r>
              <a:rPr lang="ko-KR" altLang="en-US" dirty="0" err="1"/>
              <a:t>추출기로</a:t>
            </a:r>
            <a:r>
              <a:rPr lang="ko-KR" altLang="en-US" dirty="0"/>
              <a:t> 활용 가능</a:t>
            </a:r>
            <a:r>
              <a:rPr lang="en-US" altLang="ko-KR" dirty="0"/>
              <a:t>. </a:t>
            </a:r>
            <a:r>
              <a:rPr lang="ko-KR" altLang="en-US" dirty="0"/>
              <a:t>뒤에 다층 </a:t>
            </a:r>
            <a:r>
              <a:rPr lang="ko-KR" altLang="en-US" dirty="0" err="1"/>
              <a:t>퍼셉트론</a:t>
            </a:r>
            <a:r>
              <a:rPr lang="ko-KR" altLang="en-US" dirty="0"/>
              <a:t> 또는 </a:t>
            </a:r>
            <a:r>
              <a:rPr lang="en-US" altLang="ko-KR" dirty="0"/>
              <a:t>SVM</a:t>
            </a:r>
            <a:r>
              <a:rPr lang="ko-KR" altLang="en-US" dirty="0"/>
              <a:t>을 붙이면 훌륭한 필기 숫자 인식기가 됨</a:t>
            </a:r>
          </a:p>
          <a:p>
            <a:pPr algn="just">
              <a:lnSpc>
                <a:spcPct val="110000"/>
              </a:lnSpc>
            </a:pPr>
            <a:r>
              <a:rPr lang="ko-KR" altLang="en-US" dirty="0"/>
              <a:t>현대 </a:t>
            </a:r>
            <a:r>
              <a:rPr lang="ko-KR" altLang="en-US" dirty="0" err="1"/>
              <a:t>딥러닝은</a:t>
            </a:r>
            <a:r>
              <a:rPr lang="ko-KR" altLang="en-US" dirty="0"/>
              <a:t> 오토인코더를 사용하지 않더라도 높은 성능을 달성할 수 있어 특징 </a:t>
            </a:r>
            <a:r>
              <a:rPr lang="ko-KR" altLang="en-US" dirty="0" err="1"/>
              <a:t>추출기로</a:t>
            </a:r>
            <a:r>
              <a:rPr lang="ko-KR" altLang="en-US" dirty="0"/>
              <a:t> 활용하는 사례가 줄고 있음</a:t>
            </a:r>
          </a:p>
          <a:p>
            <a:pPr algn="just">
              <a:lnSpc>
                <a:spcPct val="110000"/>
              </a:lnSpc>
            </a:pPr>
            <a:r>
              <a:rPr lang="ko-KR" altLang="en-US" dirty="0"/>
              <a:t>대신 생성 모델로 많이 사용함 </a:t>
            </a:r>
          </a:p>
        </p:txBody>
      </p:sp>
    </p:spTree>
    <p:extLst>
      <p:ext uri="{BB962C8B-B14F-4D97-AF65-F5344CB8AC3E}">
        <p14:creationId xmlns:p14="http://schemas.microsoft.com/office/powerpoint/2010/main" val="407121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오토인코더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복원 실험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0" y="918908"/>
            <a:ext cx="4283634" cy="2861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9" y="4409803"/>
            <a:ext cx="8856617" cy="18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생성 실험 </a:t>
            </a:r>
            <a:r>
              <a:rPr lang="en-US" altLang="ko-KR" sz="2400" dirty="0"/>
              <a:t>1: </a:t>
            </a:r>
            <a:r>
              <a:rPr lang="ko-KR" altLang="en-US" sz="2400" dirty="0"/>
              <a:t>첫 번째 샘플의 잠복 공간 표현에 잡음을 섞어 새로운 샘플 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88"/>
            <a:ext cx="9144000" cy="5199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5834" y="371638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32</a:t>
            </a:r>
            <a:r>
              <a:rPr lang="ko-KR" altLang="en-US" dirty="0" smtClean="0">
                <a:solidFill>
                  <a:srgbClr val="FF0000"/>
                </a:solidFill>
              </a:rPr>
              <a:t>차원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077686" y="965915"/>
            <a:ext cx="418011" cy="359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95697" y="7473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인코더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1092" y="16878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잡음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659676" y="6204856"/>
            <a:ext cx="267787" cy="359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3525" y="646684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잡음 없음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2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생성 실험 </a:t>
            </a:r>
            <a:r>
              <a:rPr lang="en-US" altLang="ko-KR" sz="2800" dirty="0"/>
              <a:t>2: </a:t>
            </a:r>
            <a:r>
              <a:rPr lang="ko-KR" altLang="en-US" sz="2800" dirty="0"/>
              <a:t>같은 부류의 두 샘플 사이를 </a:t>
            </a:r>
            <a:r>
              <a:rPr lang="ko-KR" altLang="en-US" sz="2800" dirty="0" err="1"/>
              <a:t>보간하여</a:t>
            </a:r>
            <a:r>
              <a:rPr lang="ko-KR" altLang="en-US" sz="2800" dirty="0"/>
              <a:t> 새로운 샘플 </a:t>
            </a:r>
            <a:r>
              <a:rPr lang="ko-KR" altLang="en-US" sz="2800" dirty="0" smtClean="0"/>
              <a:t>생성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059"/>
            <a:ext cx="9144000" cy="44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잠복 공간 관찰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2" y="1154039"/>
            <a:ext cx="5038725" cy="5038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206" y="1393967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 </a:t>
            </a:r>
            <a:r>
              <a:rPr lang="ko-KR" altLang="en-US" dirty="0" smtClean="0">
                <a:solidFill>
                  <a:srgbClr val="FF0000"/>
                </a:solidFill>
              </a:rPr>
              <a:t>모델 구축 및 훈련 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6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잠복 공간 관찰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1587"/>
            <a:ext cx="8077200" cy="431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2996952"/>
            <a:ext cx="1800200" cy="9361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같은 부류가 군집화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원점 부근에 밀집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안쓰는 공간이 많음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333600" y="3465004"/>
            <a:ext cx="2238400" cy="46805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3203848" y="3645024"/>
            <a:ext cx="1368152" cy="108012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44208" y="1547664"/>
            <a:ext cx="201622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잠복 공간을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차원으로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축소하여 품질 저하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275856" y="3230978"/>
            <a:ext cx="1310177" cy="23402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84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생성 적대 신경망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GAN</a:t>
            </a:r>
            <a:br>
              <a:rPr lang="en-US" altLang="ko-KR" sz="4000" dirty="0" smtClean="0"/>
            </a:br>
            <a:r>
              <a:rPr lang="en-US" altLang="ko-KR" sz="4000" dirty="0" smtClean="0"/>
              <a:t>(Generative Adversarial Network)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81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 적대 신경망 </a:t>
            </a:r>
            <a:r>
              <a:rPr lang="en-US" altLang="ko-KR" dirty="0" smtClean="0"/>
              <a:t>(GAN)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 err="1" smtClean="0"/>
              <a:t>생성망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G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분별망</a:t>
            </a:r>
            <a:r>
              <a:rPr lang="ko-KR" altLang="en-US" sz="1600" dirty="0"/>
              <a:t> </a:t>
            </a:r>
            <a:r>
              <a:rPr lang="en-US" altLang="ko-KR" sz="1600" dirty="0"/>
              <a:t>D</a:t>
            </a:r>
            <a:r>
              <a:rPr lang="ko-KR" altLang="en-US" sz="1600" dirty="0"/>
              <a:t>라는 두 개의 대립 관계의 신경망을 사용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/>
              <a:t>G</a:t>
            </a:r>
            <a:r>
              <a:rPr lang="ko-KR" altLang="en-US" sz="1600" dirty="0"/>
              <a:t>는 </a:t>
            </a:r>
            <a:r>
              <a:rPr lang="en-US" altLang="ko-KR" sz="1600" dirty="0"/>
              <a:t>D</a:t>
            </a:r>
            <a:r>
              <a:rPr lang="ko-KR" altLang="en-US" sz="1600" dirty="0"/>
              <a:t>를 속일 수 있을 정도로 품질이 </a:t>
            </a:r>
            <a:r>
              <a:rPr lang="ko-KR" altLang="en-US" sz="1600" dirty="0" err="1"/>
              <a:t>높는</a:t>
            </a:r>
            <a:r>
              <a:rPr lang="ko-KR" altLang="en-US" sz="1600" dirty="0"/>
              <a:t> 가짜 샘플을 생성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/>
              <a:t>D</a:t>
            </a:r>
            <a:r>
              <a:rPr lang="ko-KR" altLang="en-US" sz="1600" dirty="0"/>
              <a:t>는 </a:t>
            </a:r>
            <a:r>
              <a:rPr lang="en-US" altLang="ko-KR" sz="1600" dirty="0"/>
              <a:t>G</a:t>
            </a:r>
            <a:r>
              <a:rPr lang="ko-KR" altLang="en-US" sz="1600" dirty="0"/>
              <a:t>가 만든 가짜 샘플을 높은 </a:t>
            </a:r>
            <a:r>
              <a:rPr lang="ko-KR" altLang="en-US" sz="1600" dirty="0" err="1"/>
              <a:t>정확률로</a:t>
            </a:r>
            <a:r>
              <a:rPr lang="ko-KR" altLang="en-US" sz="1600" dirty="0"/>
              <a:t> 맞힘</a:t>
            </a:r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r>
              <a:rPr lang="ko-KR" altLang="en-US" sz="1600" dirty="0" err="1"/>
              <a:t>위조지폐범과</a:t>
            </a:r>
            <a:r>
              <a:rPr lang="ko-KR" altLang="en-US" sz="1600" dirty="0"/>
              <a:t> 경찰에 비유</a:t>
            </a:r>
          </a:p>
          <a:p>
            <a:pPr lvl="1" algn="just">
              <a:lnSpc>
                <a:spcPct val="120000"/>
              </a:lnSpc>
            </a:pPr>
            <a:r>
              <a:rPr lang="ko-KR" altLang="en-US" sz="1400" dirty="0"/>
              <a:t>현실 세계와 달리 </a:t>
            </a:r>
            <a:r>
              <a:rPr lang="ko-KR" altLang="en-US" sz="1400" dirty="0" err="1"/>
              <a:t>위조지폐범에</a:t>
            </a:r>
            <a:r>
              <a:rPr lang="ko-KR" altLang="en-US" sz="1400" dirty="0"/>
              <a:t> 해당하는 </a:t>
            </a:r>
            <a:r>
              <a:rPr lang="ko-KR" altLang="en-US" sz="1400" dirty="0" err="1"/>
              <a:t>생성망이</a:t>
            </a:r>
            <a:r>
              <a:rPr lang="ko-KR" altLang="en-US" sz="1400" dirty="0"/>
              <a:t> 승리해야 함</a:t>
            </a:r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  <a:p>
            <a:pPr algn="just">
              <a:lnSpc>
                <a:spcPct val="120000"/>
              </a:lnSpc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07" y="2525553"/>
            <a:ext cx="5740410" cy="30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9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MNIST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1800" dirty="0" err="1" smtClean="0"/>
              <a:t>분별망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D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1600" dirty="0"/>
              <a:t>입력은 </a:t>
            </a:r>
            <a:r>
              <a:rPr lang="en-US" altLang="ko-KR" sz="1600" dirty="0"/>
              <a:t>28*28 </a:t>
            </a:r>
            <a:r>
              <a:rPr lang="ko-KR" altLang="en-US" sz="1600" dirty="0"/>
              <a:t>영상</a:t>
            </a:r>
            <a:r>
              <a:rPr lang="en-US" altLang="ko-KR" sz="1600" dirty="0"/>
              <a:t>. </a:t>
            </a:r>
            <a:r>
              <a:rPr lang="ko-KR" altLang="en-US" sz="1600" dirty="0"/>
              <a:t>출력 </a:t>
            </a:r>
            <a:r>
              <a:rPr lang="ko-KR" altLang="en-US" sz="1600" dirty="0" err="1"/>
              <a:t>노드는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(1</a:t>
            </a:r>
            <a:r>
              <a:rPr lang="ko-KR" altLang="en-US" sz="1600" dirty="0"/>
              <a:t>은 진짜</a:t>
            </a:r>
            <a:r>
              <a:rPr lang="en-US" altLang="ko-KR" sz="1600" dirty="0"/>
              <a:t>, 0</a:t>
            </a:r>
            <a:r>
              <a:rPr lang="ko-KR" altLang="en-US" sz="1600" dirty="0"/>
              <a:t>은 가짜</a:t>
            </a:r>
            <a:r>
              <a:rPr lang="en-US" altLang="ko-KR" sz="1600" dirty="0"/>
              <a:t>, </a:t>
            </a:r>
            <a:r>
              <a:rPr lang="ko-KR" altLang="en-US" sz="1600" dirty="0"/>
              <a:t>활성 함수로 </a:t>
            </a:r>
            <a:r>
              <a:rPr lang="en-US" altLang="ko-KR" sz="1600" dirty="0"/>
              <a:t>sigmoid </a:t>
            </a:r>
            <a:r>
              <a:rPr lang="ko-KR" altLang="en-US" sz="1600" dirty="0"/>
              <a:t>사용</a:t>
            </a:r>
            <a:r>
              <a:rPr lang="en-US" altLang="ko-KR" sz="1600" dirty="0"/>
              <a:t>)</a:t>
            </a:r>
          </a:p>
          <a:p>
            <a:pPr algn="just">
              <a:lnSpc>
                <a:spcPct val="100000"/>
              </a:lnSpc>
            </a:pPr>
            <a:r>
              <a:rPr lang="ko-KR" altLang="en-US" sz="1800" dirty="0" err="1"/>
              <a:t>생성망</a:t>
            </a:r>
            <a:r>
              <a:rPr lang="ko-KR" altLang="en-US" sz="1800" dirty="0"/>
              <a:t> </a:t>
            </a:r>
            <a:r>
              <a:rPr lang="en-US" altLang="ko-KR" sz="1800" dirty="0"/>
              <a:t>G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1600" dirty="0"/>
              <a:t>입력은 </a:t>
            </a:r>
            <a:r>
              <a:rPr lang="en-US" altLang="ko-KR" sz="1600" dirty="0" err="1"/>
              <a:t>zdim</a:t>
            </a:r>
            <a:r>
              <a:rPr lang="en-US" altLang="ko-KR" sz="1600" dirty="0"/>
              <a:t>-</a:t>
            </a:r>
            <a:r>
              <a:rPr lang="ko-KR" altLang="en-US" sz="1600" dirty="0"/>
              <a:t>차원의 잠복 공간의 한 점의 좌표</a:t>
            </a:r>
            <a:r>
              <a:rPr lang="en-US" altLang="ko-KR" sz="1600" dirty="0"/>
              <a:t>. </a:t>
            </a:r>
            <a:r>
              <a:rPr lang="ko-KR" altLang="en-US" sz="1600" dirty="0"/>
              <a:t>출력은 </a:t>
            </a:r>
            <a:r>
              <a:rPr lang="en-US" altLang="ko-KR" sz="1600" dirty="0"/>
              <a:t>28*28 </a:t>
            </a:r>
            <a:r>
              <a:rPr lang="ko-KR" altLang="en-US" sz="1600" dirty="0"/>
              <a:t>영상</a:t>
            </a:r>
          </a:p>
          <a:p>
            <a:pPr algn="just">
              <a:lnSpc>
                <a:spcPct val="100000"/>
              </a:lnSpc>
            </a:pPr>
            <a:endParaRPr lang="ko-KR" altLang="en-US" sz="1800" dirty="0"/>
          </a:p>
          <a:p>
            <a:pPr algn="just">
              <a:lnSpc>
                <a:spcPct val="100000"/>
              </a:lnSpc>
            </a:pPr>
            <a:endParaRPr lang="ko-KR" altLang="en-US" sz="1800" dirty="0"/>
          </a:p>
          <a:p>
            <a:pPr algn="just">
              <a:lnSpc>
                <a:spcPct val="100000"/>
              </a:lnSpc>
            </a:pP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9" y="2579914"/>
            <a:ext cx="7337336" cy="40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1600" dirty="0" err="1" smtClean="0"/>
              <a:t>분별망의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학습</a:t>
            </a:r>
            <a:r>
              <a:rPr lang="en-US" altLang="ko-KR" sz="1600" dirty="0"/>
              <a:t>: 2</a:t>
            </a:r>
            <a:r>
              <a:rPr lang="ko-KR" altLang="en-US" sz="1600" dirty="0"/>
              <a:t>부류</a:t>
            </a:r>
            <a:r>
              <a:rPr lang="en-US" altLang="ko-KR" sz="1600" dirty="0"/>
              <a:t>(</a:t>
            </a:r>
            <a:r>
              <a:rPr lang="ko-KR" altLang="en-US" sz="1600" dirty="0"/>
              <a:t>진짜와 가짜</a:t>
            </a:r>
            <a:r>
              <a:rPr lang="en-US" altLang="ko-KR" sz="1600" dirty="0"/>
              <a:t>) </a:t>
            </a:r>
            <a:r>
              <a:rPr lang="ko-KR" altLang="en-US" sz="1600" dirty="0"/>
              <a:t>분류에 해당하므로 비교적 </a:t>
            </a:r>
            <a:r>
              <a:rPr lang="ko-KR" altLang="en-US" sz="1600" dirty="0" smtClean="0"/>
              <a:t>쉬움</a:t>
            </a:r>
            <a:endParaRPr lang="en-US" altLang="ko-KR" sz="1600" dirty="0" smtClean="0"/>
          </a:p>
          <a:p>
            <a:pPr algn="just">
              <a:lnSpc>
                <a:spcPct val="100000"/>
              </a:lnSpc>
            </a:pPr>
            <a:r>
              <a:rPr lang="ko-KR" altLang="en-US" sz="1600" dirty="0" err="1" smtClean="0"/>
              <a:t>생성망의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학습은 </a:t>
            </a:r>
            <a:r>
              <a:rPr lang="ko-KR" altLang="en-US" sz="1600" dirty="0" smtClean="0"/>
              <a:t>복잡</a:t>
            </a:r>
            <a:endParaRPr lang="en-US" altLang="ko-KR" sz="1600" dirty="0" smtClean="0"/>
          </a:p>
          <a:p>
            <a:pPr lvl="1" algn="just">
              <a:lnSpc>
                <a:spcPct val="100000"/>
              </a:lnSpc>
            </a:pPr>
            <a:r>
              <a:rPr lang="en-US" altLang="ko-KR" sz="1200" dirty="0" smtClean="0"/>
              <a:t>G</a:t>
            </a:r>
            <a:r>
              <a:rPr lang="ko-KR" altLang="en-US" sz="1200" dirty="0" smtClean="0"/>
              <a:t>가 생성한 가짜 샘플에 레이블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을 붙여 학습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즉 </a:t>
            </a:r>
            <a:r>
              <a:rPr lang="ko-KR" altLang="en-US" sz="1200" dirty="0" err="1" smtClean="0"/>
              <a:t>분별망을</a:t>
            </a:r>
            <a:r>
              <a:rPr lang="ko-KR" altLang="en-US" sz="1200" dirty="0" smtClean="0"/>
              <a:t> 속이는 학습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1200" dirty="0" smtClean="0"/>
              <a:t>이때 </a:t>
            </a:r>
            <a:r>
              <a:rPr lang="en-US" altLang="ko-KR" sz="1200" dirty="0"/>
              <a:t>G</a:t>
            </a:r>
            <a:r>
              <a:rPr lang="ko-KR" altLang="en-US" sz="1200" dirty="0"/>
              <a:t>의 가중치를 고정하고 학습해야 함</a:t>
            </a:r>
            <a:r>
              <a:rPr lang="en-US" altLang="ko-KR" sz="1200" dirty="0"/>
              <a:t>. </a:t>
            </a:r>
            <a:r>
              <a:rPr lang="ko-KR" altLang="en-US" sz="1200" dirty="0"/>
              <a:t>왜</a:t>
            </a:r>
            <a:r>
              <a:rPr lang="en-US" altLang="ko-KR" sz="1200" dirty="0"/>
              <a:t>?</a:t>
            </a:r>
          </a:p>
          <a:p>
            <a:pPr algn="just">
              <a:lnSpc>
                <a:spcPct val="100000"/>
              </a:lnSpc>
            </a:pPr>
            <a:endParaRPr lang="en-US" altLang="ko-KR" sz="1600" dirty="0"/>
          </a:p>
          <a:p>
            <a:pPr algn="just">
              <a:lnSpc>
                <a:spcPct val="100000"/>
              </a:lnSpc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03" y="2323728"/>
            <a:ext cx="6512259" cy="42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608"/>
            <a:ext cx="9144000" cy="34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분별모델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www.oreilly.com/library/view/generative-deep-learning/9781492041931/assets/gedl_01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3" y="2267422"/>
            <a:ext cx="8876211" cy="2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0" y="0"/>
            <a:ext cx="74488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0680" y="202474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</a:t>
            </a:r>
            <a:r>
              <a:rPr lang="ko-KR" altLang="en-US" dirty="0" smtClean="0">
                <a:solidFill>
                  <a:srgbClr val="FF0000"/>
                </a:solidFill>
              </a:rPr>
              <a:t>진짜</a:t>
            </a:r>
            <a:r>
              <a:rPr lang="en-US" altLang="ko-KR" dirty="0" smtClean="0">
                <a:solidFill>
                  <a:srgbClr val="FF0000"/>
                </a:solidFill>
              </a:rPr>
              <a:t>(1)</a:t>
            </a:r>
            <a:r>
              <a:rPr lang="ko-KR" altLang="en-US" dirty="0" smtClean="0">
                <a:solidFill>
                  <a:srgbClr val="FF0000"/>
                </a:solidFill>
              </a:rPr>
              <a:t>와 가짜</a:t>
            </a:r>
            <a:r>
              <a:rPr lang="en-US" altLang="ko-KR" dirty="0" smtClean="0">
                <a:solidFill>
                  <a:srgbClr val="FF0000"/>
                </a:solidFill>
              </a:rPr>
              <a:t>(0)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74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분별방과 </a:t>
            </a:r>
            <a:r>
              <a:rPr lang="ko-KR" altLang="en-US" dirty="0" err="1" smtClean="0"/>
              <a:t>생성망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" y="1464415"/>
            <a:ext cx="3958124" cy="39635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80" y="965915"/>
            <a:ext cx="4130977" cy="5812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559" y="965915"/>
            <a:ext cx="14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discriminator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4250" y="637055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generator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8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524"/>
            <a:ext cx="9144000" cy="5330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8006" y="282157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</a:t>
            </a:r>
            <a:r>
              <a:rPr lang="ko-KR" altLang="en-US" dirty="0" err="1" smtClean="0">
                <a:solidFill>
                  <a:srgbClr val="FF0000"/>
                </a:solidFill>
              </a:rPr>
              <a:t>분별망</a:t>
            </a:r>
            <a:r>
              <a:rPr lang="ko-KR" altLang="en-US" dirty="0" smtClean="0">
                <a:solidFill>
                  <a:srgbClr val="FF0000"/>
                </a:solidFill>
              </a:rPr>
              <a:t> 학습하는 함수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6446" y="514676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</a:t>
            </a:r>
            <a:r>
              <a:rPr lang="ko-KR" altLang="en-US" dirty="0" err="1" smtClean="0">
                <a:solidFill>
                  <a:srgbClr val="FF0000"/>
                </a:solidFill>
              </a:rPr>
              <a:t>생성망</a:t>
            </a:r>
            <a:r>
              <a:rPr lang="ko-KR" altLang="en-US" dirty="0" smtClean="0">
                <a:solidFill>
                  <a:srgbClr val="FF0000"/>
                </a:solidFill>
              </a:rPr>
              <a:t> 학습</a:t>
            </a:r>
            <a:r>
              <a:rPr lang="ko-KR" altLang="en-US" dirty="0">
                <a:solidFill>
                  <a:srgbClr val="FF0000"/>
                </a:solidFill>
              </a:rPr>
              <a:t>하는 함수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9777" y="338831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</a:t>
            </a:r>
            <a:r>
              <a:rPr lang="ko-KR" altLang="en-US" dirty="0" smtClean="0">
                <a:solidFill>
                  <a:srgbClr val="FF0000"/>
                </a:solidFill>
              </a:rPr>
              <a:t>진짜 샘플에 레이블 </a:t>
            </a:r>
            <a:r>
              <a:rPr lang="en-US" altLang="ko-KR" dirty="0" smtClean="0">
                <a:solidFill>
                  <a:srgbClr val="FF0000"/>
                </a:solidFill>
              </a:rPr>
              <a:t>1 </a:t>
            </a:r>
            <a:r>
              <a:rPr lang="ko-KR" altLang="en-US" dirty="0" smtClean="0">
                <a:solidFill>
                  <a:srgbClr val="FF0000"/>
                </a:solidFill>
              </a:rPr>
              <a:t>부여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937" y="4372061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#</a:t>
            </a:r>
            <a:r>
              <a:rPr lang="ko-KR" altLang="en-US" dirty="0" smtClean="0">
                <a:solidFill>
                  <a:srgbClr val="FF0000"/>
                </a:solidFill>
              </a:rPr>
              <a:t>가짜 샘플에 레이블 </a:t>
            </a:r>
            <a:r>
              <a:rPr lang="en-US" altLang="ko-KR" dirty="0" smtClean="0">
                <a:solidFill>
                  <a:srgbClr val="FF0000"/>
                </a:solidFill>
              </a:rPr>
              <a:t>0 </a:t>
            </a:r>
            <a:r>
              <a:rPr lang="ko-KR" altLang="en-US" dirty="0" smtClean="0">
                <a:solidFill>
                  <a:srgbClr val="FF0000"/>
                </a:solidFill>
              </a:rPr>
              <a:t>부여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46" y="5036428"/>
            <a:ext cx="3551668" cy="15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5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819150"/>
            <a:ext cx="7953375" cy="521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5429" y="105606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#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분별망</a:t>
            </a:r>
            <a:r>
              <a:rPr lang="ko-KR" altLang="en-US" sz="1400" dirty="0" smtClean="0">
                <a:solidFill>
                  <a:srgbClr val="FF0000"/>
                </a:solidFill>
              </a:rPr>
              <a:t> 학습 함수 호출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5429" y="1358735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#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생성망</a:t>
            </a:r>
            <a:r>
              <a:rPr lang="ko-KR" altLang="en-US" sz="1400" dirty="0" smtClean="0">
                <a:solidFill>
                  <a:srgbClr val="FF0000"/>
                </a:solidFill>
              </a:rPr>
              <a:t> 학습 함수 호출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97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을 적용한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9" y="1425138"/>
            <a:ext cx="4994257" cy="47688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25" y="1515291"/>
            <a:ext cx="4430805" cy="503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5373216"/>
            <a:ext cx="3456384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2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생성모델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인공지능 패션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400" dirty="0"/>
              <a:t>디자이너의 임무는 꾸준히 새로운 디자인을 생성하여 수익을 최대화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dirty="0"/>
              <a:t>아이디어가 고갈되었을 때 생성 모델이 도움이 됨</a:t>
            </a:r>
          </a:p>
          <a:p>
            <a:pPr algn="just">
              <a:lnSpc>
                <a:spcPct val="100000"/>
              </a:lnSpc>
            </a:pPr>
            <a:r>
              <a:rPr lang="ko-KR" altLang="en-US" sz="2400" dirty="0"/>
              <a:t>생성 모델로 디자인을 생성한 다음 쓸만한 것을 </a:t>
            </a:r>
            <a:r>
              <a:rPr lang="ko-KR" altLang="en-US" sz="2400" dirty="0" smtClean="0"/>
              <a:t>골라냄</a:t>
            </a:r>
            <a:endParaRPr lang="en-US" altLang="ko-KR" sz="2400" dirty="0" smtClean="0"/>
          </a:p>
          <a:p>
            <a:pPr algn="just">
              <a:lnSpc>
                <a:spcPct val="100000"/>
              </a:lnSpc>
            </a:pPr>
            <a:endParaRPr lang="ko-KR" altLang="en-US" sz="2400" dirty="0"/>
          </a:p>
          <a:p>
            <a:pPr algn="just">
              <a:lnSpc>
                <a:spcPct val="100000"/>
              </a:lnSpc>
            </a:pPr>
            <a:r>
              <a:rPr lang="ko-KR" altLang="en-US" sz="2400" dirty="0"/>
              <a:t>디자이너가 없는 비즈니스도 가능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000" dirty="0"/>
              <a:t>고객이 생성 모델을 조작하여 고유한 디자인을 설계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000" dirty="0"/>
              <a:t>자동으로 생산 라인</a:t>
            </a:r>
            <a:r>
              <a:rPr lang="en-US" altLang="ko-KR" sz="2000" dirty="0"/>
              <a:t>(</a:t>
            </a:r>
            <a:r>
              <a:rPr lang="ko-KR" altLang="en-US" sz="2000" dirty="0"/>
              <a:t>로봇과 </a:t>
            </a:r>
            <a:r>
              <a:rPr lang="en-US" altLang="ko-KR" sz="2000" dirty="0"/>
              <a:t>3D </a:t>
            </a:r>
            <a:r>
              <a:rPr lang="ko-KR" altLang="en-US" sz="2000" dirty="0"/>
              <a:t>프린터 구비</a:t>
            </a:r>
            <a:r>
              <a:rPr lang="en-US" altLang="ko-KR" sz="2000" dirty="0"/>
              <a:t>)</a:t>
            </a:r>
            <a:r>
              <a:rPr lang="ko-KR" altLang="en-US" sz="2000" dirty="0"/>
              <a:t>에 전달되어 생산이 이루어지고 자동 배송 시스템으로 넘어감</a:t>
            </a:r>
          </a:p>
          <a:p>
            <a:pPr lvl="1" algn="just">
              <a:lnSpc>
                <a:spcPct val="100000"/>
              </a:lnSpc>
            </a:pPr>
            <a:r>
              <a:rPr lang="ko-KR" altLang="en-US" sz="2000" dirty="0"/>
              <a:t>세상에 단 하나뿐인 사용자 맞춤형 패션 제품</a:t>
            </a:r>
          </a:p>
          <a:p>
            <a:pPr algn="just">
              <a:lnSpc>
                <a:spcPct val="10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160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Fashion MNIST</a:t>
            </a:r>
            <a:r>
              <a:rPr lang="ko-KR" altLang="en-US" dirty="0" smtClean="0"/>
              <a:t>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1" y="1275741"/>
            <a:ext cx="6048375" cy="45815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43229" y="1546917"/>
            <a:ext cx="1292536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81972" y="3107585"/>
            <a:ext cx="1100031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3142" y="3375717"/>
            <a:ext cx="3190087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7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</a:t>
            </a:r>
            <a:r>
              <a:rPr lang="ko-KR" altLang="en-US" dirty="0"/>
              <a:t>에 </a:t>
            </a:r>
            <a:r>
              <a:rPr lang="ko-KR" altLang="en-US" dirty="0" smtClean="0"/>
              <a:t>적용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08720"/>
            <a:ext cx="3858598" cy="2745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676" y="3645024"/>
            <a:ext cx="3861618" cy="3039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008" y="1124744"/>
            <a:ext cx="8640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1844824"/>
            <a:ext cx="8640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100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44008" y="2423889"/>
            <a:ext cx="8640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200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644008" y="3034456"/>
            <a:ext cx="8640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300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44008" y="3867492"/>
            <a:ext cx="97827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1000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4638283"/>
            <a:ext cx="97827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2000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5388886"/>
            <a:ext cx="97827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3000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4008" y="6139489"/>
            <a:ext cx="97827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/>
              <a:t>4000 </a:t>
            </a:r>
            <a:r>
              <a:rPr lang="ko-KR" altLang="en-US" sz="1400" dirty="0"/>
              <a:t>세대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01919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생성된 패턴의 품질 평가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유사한 진짜 샘플과 비교하기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41" y="1647789"/>
            <a:ext cx="6505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생성된 패턴의 품질 평가</a:t>
            </a:r>
            <a:r>
              <a:rPr lang="en-US" altLang="ko-KR" sz="2800" dirty="0"/>
              <a:t>: </a:t>
            </a:r>
            <a:r>
              <a:rPr lang="ko-KR" altLang="en-US" sz="2800" dirty="0"/>
              <a:t>유사한 진짜 샘플과 비교하기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9" y="965915"/>
            <a:ext cx="4558491" cy="5521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2756" y="2780928"/>
            <a:ext cx="3249509" cy="17281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just"/>
            <a:r>
              <a:rPr lang="ko-KR" altLang="en-US" sz="1400" dirty="0"/>
              <a:t>각 쌍은 유사하지만 같지는 않음</a:t>
            </a:r>
            <a:endParaRPr lang="en-US" altLang="ko-KR" sz="1400" dirty="0"/>
          </a:p>
          <a:p>
            <a:pPr algn="just"/>
            <a:r>
              <a:rPr lang="ko-KR" altLang="en-US" sz="1400" dirty="0"/>
              <a:t>굽을 만들거나</a:t>
            </a:r>
            <a:r>
              <a:rPr lang="en-US" altLang="ko-KR" sz="1400" dirty="0"/>
              <a:t>, </a:t>
            </a:r>
          </a:p>
          <a:p>
            <a:pPr algn="just"/>
            <a:r>
              <a:rPr lang="ko-KR" altLang="en-US" sz="1400" dirty="0"/>
              <a:t>굽 두께에 변화를 주거나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바닥에 패임을 추가하거나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명암 변화를 적용 하는 등의 변화</a:t>
            </a:r>
            <a:endParaRPr lang="en-US" altLang="ko-KR" sz="1400" dirty="0"/>
          </a:p>
          <a:p>
            <a:pPr algn="just"/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디자인에 새로운 요소 가미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4341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2-layer </a:t>
            </a:r>
            <a:r>
              <a:rPr lang="en-US" altLang="ko-KR" dirty="0"/>
              <a:t>neural network for </a:t>
            </a:r>
            <a:r>
              <a:rPr lang="en-US" altLang="ko-KR" dirty="0" smtClean="0"/>
              <a:t>MNIST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15200" y="6505624"/>
            <a:ext cx="787130" cy="246884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 descr="https://ml4a.github.io/images/figures/mnist_2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37" y="1565968"/>
            <a:ext cx="8610698" cy="47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1775" y="6487675"/>
            <a:ext cx="73560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https://ml4a.github.io/ml4a/looking_inside_neural_nets/</a:t>
            </a:r>
          </a:p>
        </p:txBody>
      </p:sp>
    </p:spTree>
    <p:extLst>
      <p:ext uri="{BB962C8B-B14F-4D97-AF65-F5344CB8AC3E}">
        <p14:creationId xmlns:p14="http://schemas.microsoft.com/office/powerpoint/2010/main" val="84309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생성된 패턴의 품질 평가</a:t>
            </a:r>
            <a:r>
              <a:rPr lang="en-US" altLang="ko-KR" sz="3200" dirty="0"/>
              <a:t>: </a:t>
            </a:r>
            <a:r>
              <a:rPr lang="ko-KR" altLang="en-US" sz="3200" dirty="0" smtClean="0"/>
              <a:t>사람을 대상으로 평가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sz="1800" dirty="0"/>
              <a:t>HYPE: A Benchmark for Human </a:t>
            </a:r>
            <a:r>
              <a:rPr lang="en-US" altLang="ko-KR" sz="1800" dirty="0" err="1"/>
              <a:t>eYe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Perceptual Evaluation </a:t>
            </a:r>
            <a:r>
              <a:rPr lang="en-US" altLang="ko-KR" sz="1800" dirty="0"/>
              <a:t>of Generative Models </a:t>
            </a:r>
            <a:endParaRPr lang="en-US" altLang="ko-KR" sz="1800" dirty="0" smtClean="0"/>
          </a:p>
          <a:p>
            <a:pPr algn="just">
              <a:lnSpc>
                <a:spcPct val="100000"/>
              </a:lnSpc>
            </a:pPr>
            <a:r>
              <a:rPr lang="ko-KR" altLang="en-US" sz="1800" dirty="0" smtClean="0"/>
              <a:t>진짜와 </a:t>
            </a:r>
            <a:r>
              <a:rPr lang="ko-KR" altLang="en-US" sz="1800" dirty="0"/>
              <a:t>가짜를 반씩 섞은 후 사람에게 진위 구별하게 하는 </a:t>
            </a:r>
            <a:r>
              <a:rPr lang="ko-KR" altLang="en-US" sz="1800" dirty="0" smtClean="0"/>
              <a:t>실험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0" y="4944435"/>
            <a:ext cx="7740352" cy="185503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0234"/>
              </p:ext>
            </p:extLst>
          </p:nvPr>
        </p:nvGraphicFramePr>
        <p:xfrm>
          <a:off x="152130" y="1827342"/>
          <a:ext cx="8448732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6029"/>
                <a:gridCol w="3602599"/>
                <a:gridCol w="3740104"/>
              </a:tblGrid>
              <a:tr h="18342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진짜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가짜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모델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50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50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153031"/>
              </p:ext>
            </p:extLst>
          </p:nvPr>
        </p:nvGraphicFramePr>
        <p:xfrm>
          <a:off x="1533165" y="2985582"/>
          <a:ext cx="3052583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709"/>
                <a:gridCol w="155487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진짜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가짜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358"/>
              </p:ext>
            </p:extLst>
          </p:nvPr>
        </p:nvGraphicFramePr>
        <p:xfrm>
          <a:off x="5039511" y="2985582"/>
          <a:ext cx="3403219" cy="521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9744"/>
                <a:gridCol w="1733475"/>
              </a:tblGrid>
              <a:tr h="26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진짜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가짜</a:t>
                      </a:r>
                      <a:endParaRPr lang="ko-KR" altLang="en-US" sz="1100" dirty="0"/>
                    </a:p>
                  </a:txBody>
                  <a:tcPr/>
                </a:tc>
              </a:tr>
              <a:tr h="251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25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0740" y="30324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50%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83778"/>
              </p:ext>
            </p:extLst>
          </p:nvPr>
        </p:nvGraphicFramePr>
        <p:xfrm>
          <a:off x="1533165" y="3591137"/>
          <a:ext cx="3052583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709"/>
                <a:gridCol w="155487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진짜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가짜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2447"/>
              </p:ext>
            </p:extLst>
          </p:nvPr>
        </p:nvGraphicFramePr>
        <p:xfrm>
          <a:off x="5039511" y="3591137"/>
          <a:ext cx="3403219" cy="521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9744"/>
                <a:gridCol w="1733475"/>
              </a:tblGrid>
              <a:tr h="26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진짜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가짜</a:t>
                      </a:r>
                      <a:endParaRPr lang="ko-KR" altLang="en-US" sz="1100" dirty="0"/>
                    </a:p>
                  </a:txBody>
                  <a:tcPr/>
                </a:tc>
              </a:tr>
              <a:tr h="251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40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0740" y="36655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20%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29657"/>
              </p:ext>
            </p:extLst>
          </p:nvPr>
        </p:nvGraphicFramePr>
        <p:xfrm>
          <a:off x="1533165" y="4171851"/>
          <a:ext cx="3052583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709"/>
                <a:gridCol w="155487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진짜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가짜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937657"/>
              </p:ext>
            </p:extLst>
          </p:nvPr>
        </p:nvGraphicFramePr>
        <p:xfrm>
          <a:off x="5039511" y="4171851"/>
          <a:ext cx="3403219" cy="521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9744"/>
                <a:gridCol w="1733475"/>
              </a:tblGrid>
              <a:tr h="26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진짜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가짜</a:t>
                      </a:r>
                      <a:endParaRPr lang="ko-KR" altLang="en-US" sz="1100" dirty="0"/>
                    </a:p>
                  </a:txBody>
                  <a:tcPr/>
                </a:tc>
              </a:tr>
              <a:tr h="251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50740" y="42462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60%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96454"/>
              </p:ext>
            </p:extLst>
          </p:nvPr>
        </p:nvGraphicFramePr>
        <p:xfrm>
          <a:off x="1533165" y="2405023"/>
          <a:ext cx="3052583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2583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진짜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50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71510"/>
              </p:ext>
            </p:extLst>
          </p:nvPr>
        </p:nvGraphicFramePr>
        <p:xfrm>
          <a:off x="5039511" y="2405023"/>
          <a:ext cx="3403219" cy="521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219"/>
              </a:tblGrid>
              <a:tr h="26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진짜</a:t>
                      </a:r>
                      <a:endParaRPr lang="ko-KR" altLang="en-US" sz="1100" dirty="0"/>
                    </a:p>
                  </a:txBody>
                  <a:tcPr/>
                </a:tc>
              </a:tr>
              <a:tr h="251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50740" y="24794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87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Which face is real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https://whichfaceisreal.com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0" y="1596987"/>
            <a:ext cx="7968343" cy="46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6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1026" name="Picture 2" descr="https://www.oreilly.com/library/view/generative-deep-learning/9781492041931/assets/gedl_01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6" y="2092611"/>
            <a:ext cx="8677525" cy="320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8466" y="5791592"/>
            <a:ext cx="449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rgbClr val="0000FF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https://www.thispersondoesnotexist.com/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96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MNIST: handwritten </a:t>
            </a:r>
            <a:r>
              <a:rPr lang="en-US" altLang="ko-KR" sz="3200" dirty="0"/>
              <a:t>digits</a:t>
            </a:r>
            <a:endParaRPr lang="ko-KR" altLang="en-US" sz="3200" dirty="0"/>
          </a:p>
        </p:txBody>
      </p:sp>
      <p:pic>
        <p:nvPicPr>
          <p:cNvPr id="4" name="Picture 5" descr="mnis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7" y="977768"/>
            <a:ext cx="3566159" cy="26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docs.ncloud.com/ko/tensorflow/images/tensorflow-1-3-1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27" y="1133879"/>
            <a:ext cx="3358093" cy="13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ensorflowkorea.gitbooks.io/tensorflow-kr/content/g3doc/images/mnist-train-x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13" y="3777772"/>
            <a:ext cx="4645760" cy="21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6753497" y="907412"/>
            <a:ext cx="42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7908317" y="1647105"/>
            <a:ext cx="42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30" y="4256723"/>
            <a:ext cx="3794577" cy="14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en-US" altLang="ko-KR" dirty="0"/>
              <a:t> </a:t>
            </a:r>
            <a:r>
              <a:rPr lang="ko-KR" altLang="en-US" dirty="0"/>
              <a:t>패턴만 추출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1" y="3251126"/>
            <a:ext cx="8869680" cy="2860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850" y="1648202"/>
            <a:ext cx="858501" cy="992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30" y="1444435"/>
            <a:ext cx="40481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화소</a:t>
            </a:r>
            <a:r>
              <a:rPr lang="ko-KR" altLang="en-US" dirty="0" smtClean="0"/>
              <a:t> 수준의 확률 생성 모델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6" y="1188721"/>
            <a:ext cx="5031152" cy="1471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3131" y="3455364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0.csv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6" y="2802799"/>
            <a:ext cx="4505325" cy="7429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0066"/>
            <a:ext cx="9144000" cy="28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2549" y="97061"/>
            <a:ext cx="88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128.csv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074"/>
            <a:ext cx="9144000" cy="286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2549" y="3361025"/>
            <a:ext cx="88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255.csv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0357"/>
            <a:ext cx="91440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16743</TotalTime>
  <Words>727</Words>
  <Application>Microsoft Office PowerPoint</Application>
  <PresentationFormat>화면 슬라이드 쇼(4:3)</PresentationFormat>
  <Paragraphs>174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오토인코더와 GAN</vt:lpstr>
      <vt:lpstr>오토인코더</vt:lpstr>
      <vt:lpstr>분별모델</vt:lpstr>
      <vt:lpstr>2-layer neural network for MNIST</vt:lpstr>
      <vt:lpstr>생성모델</vt:lpstr>
      <vt:lpstr>MNIST: handwritten digits</vt:lpstr>
      <vt:lpstr>0 패턴만 추출 </vt:lpstr>
      <vt:lpstr>화소 수준의 확률 생성 모델 구축</vt:lpstr>
      <vt:lpstr>PowerPoint 프레젠테이션</vt:lpstr>
      <vt:lpstr>샘플의 개수로 나누어 확률로 변환</vt:lpstr>
      <vt:lpstr>확률 생성 모델을 이용하여 20개 샘플을 생성</vt:lpstr>
      <vt:lpstr>20개 샘플 시각화</vt:lpstr>
      <vt:lpstr>현실 세계의 복잡성</vt:lpstr>
      <vt:lpstr>오토인코더(Autoencoder)</vt:lpstr>
      <vt:lpstr>오토인코더 실습: MNIST</vt:lpstr>
      <vt:lpstr>오코인코더 모델 구축</vt:lpstr>
      <vt:lpstr>인코더와 디코더</vt:lpstr>
      <vt:lpstr>오토인코더 학습</vt:lpstr>
      <vt:lpstr>32차원의 잠복 공간</vt:lpstr>
      <vt:lpstr>복원 실험</vt:lpstr>
      <vt:lpstr>생성 실험 1: 첫 번째 샘플의 잠복 공간 표현에 잡음을 섞어 새로운 샘플 생성</vt:lpstr>
      <vt:lpstr>생성 실험 2: 같은 부류의 두 샘플 사이를 보간하여 새로운 샘플 생성</vt:lpstr>
      <vt:lpstr>2차원 잠복 공간 관찰</vt:lpstr>
      <vt:lpstr>2차원 잠복 공간 관찰</vt:lpstr>
      <vt:lpstr>생성 적대 신경망 GAN (Generative Adversarial Network)</vt:lpstr>
      <vt:lpstr>생성 적대 신경망 (GAN)</vt:lpstr>
      <vt:lpstr>GAN 구조: MNIST 예</vt:lpstr>
      <vt:lpstr>GAN 학습</vt:lpstr>
      <vt:lpstr>GAN 구현</vt:lpstr>
      <vt:lpstr>PowerPoint 프레젠테이션</vt:lpstr>
      <vt:lpstr>분별방과 생성망 구조</vt:lpstr>
      <vt:lpstr>PowerPoint 프레젠테이션</vt:lpstr>
      <vt:lpstr>PowerPoint 프레젠테이션</vt:lpstr>
      <vt:lpstr>MNIST에 GAN을 적용한 결과</vt:lpstr>
      <vt:lpstr>생성모델 응용: 인공지능 패션 디자인</vt:lpstr>
      <vt:lpstr>Fashion MNIST에 적용</vt:lpstr>
      <vt:lpstr>Fashion MNIST에 적용 결과</vt:lpstr>
      <vt:lpstr>생성된 패턴의 품질 평가: 유사한 진짜 샘플과 비교하기</vt:lpstr>
      <vt:lpstr>생성된 패턴의 품질 평가: 유사한 진짜 샘플과 비교하기</vt:lpstr>
      <vt:lpstr>생성된 패턴의 품질 평가: 사람을 대상으로 평가</vt:lpstr>
      <vt:lpstr>Which face is real?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user</cp:lastModifiedBy>
  <cp:revision>570</cp:revision>
  <cp:lastPrinted>2016-10-13T23:42:19Z</cp:lastPrinted>
  <dcterms:created xsi:type="dcterms:W3CDTF">2016-09-30T16:23:03Z</dcterms:created>
  <dcterms:modified xsi:type="dcterms:W3CDTF">2021-07-17T03:36:58Z</dcterms:modified>
</cp:coreProperties>
</file>